
<file path=[Content_Types].xml><?xml version="1.0" encoding="utf-8"?>
<Types xmlns="http://schemas.openxmlformats.org/package/2006/content-types">
  <Default Extension="jpeg" ContentType="image/jpeg"/>
  <Default Extension="mpg" ContentType="video/m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22"/>
  </p:notesMasterIdLst>
  <p:handoutMasterIdLst>
    <p:handoutMasterId r:id="rId23"/>
  </p:handoutMasterIdLst>
  <p:sldIdLst>
    <p:sldId id="256" r:id="rId2"/>
    <p:sldId id="296" r:id="rId3"/>
    <p:sldId id="258" r:id="rId4"/>
    <p:sldId id="295" r:id="rId5"/>
    <p:sldId id="303" r:id="rId6"/>
    <p:sldId id="257" r:id="rId7"/>
    <p:sldId id="302" r:id="rId8"/>
    <p:sldId id="300" r:id="rId9"/>
    <p:sldId id="260" r:id="rId10"/>
    <p:sldId id="261" r:id="rId11"/>
    <p:sldId id="299" r:id="rId12"/>
    <p:sldId id="262" r:id="rId13"/>
    <p:sldId id="294" r:id="rId14"/>
    <p:sldId id="301" r:id="rId15"/>
    <p:sldId id="264" r:id="rId16"/>
    <p:sldId id="265" r:id="rId17"/>
    <p:sldId id="267" r:id="rId18"/>
    <p:sldId id="266" r:id="rId19"/>
    <p:sldId id="297" r:id="rId20"/>
    <p:sldId id="298" r:id="rId2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EAEA"/>
    <a:srgbClr val="CCCC00"/>
    <a:srgbClr val="663300"/>
    <a:srgbClr val="CC9900"/>
    <a:srgbClr val="DDDDDD"/>
    <a:srgbClr val="996633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697" autoAdjust="0"/>
  </p:normalViewPr>
  <p:slideViewPr>
    <p:cSldViewPr>
      <p:cViewPr varScale="1">
        <p:scale>
          <a:sx n="104" d="100"/>
          <a:sy n="104" d="100"/>
        </p:scale>
        <p:origin x="174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1188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6E8CB6EA-A5F4-42D2-854D-4F69ED212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201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5CBB6-A767-4861-997F-0046D702AEE7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ECEE2-9BD0-4F46-BBC4-B05C0D4F7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01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ECEE2-9BD0-4F46-BBC4-B05C0D4F7C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87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AFEC9-379B-4C69-B882-9C24547658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605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42014-9005-4933-88A2-8EAE6EBF8A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3572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07160-56E7-4D2F-B911-1013E233A2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6716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DEC9F-4E66-415E-9CBA-3E343B0AB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7656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530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530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178FB-E3DF-4BB7-B826-C6FA9DCA4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2823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66B59-DA20-41C0-AD8E-26B52D4BB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3437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9054C-B357-4B35-848C-78B3221CE8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10127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E47F2-9A4F-4DD8-88DE-6C0ACCBA0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4678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A45CC-C465-40D1-9108-3086C3912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149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AE703-82AC-465A-8DB6-4A36AC74AE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3236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03336-2DBA-4243-BFF5-EF4BEE655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7647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32AAF-00D6-4C27-B449-005226480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7957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02F8FB5-ADA4-44BD-BBBB-1FA47F3D4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427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427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428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428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5428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864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28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42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8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8" r:id="rId1"/>
    <p:sldLayoutId id="2147483829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jpe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ChangeArrowheads="1"/>
          </p:cNvSpPr>
          <p:nvPr/>
        </p:nvSpPr>
        <p:spPr bwMode="auto">
          <a:xfrm>
            <a:off x="1638300" y="152400"/>
            <a:ext cx="62484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/>
              <a:t>Scouting Heritage</a:t>
            </a:r>
            <a:br>
              <a:rPr lang="en-US" sz="4400"/>
            </a:br>
            <a:r>
              <a:rPr lang="en-US" sz="4400"/>
              <a:t>Merit Badge</a:t>
            </a:r>
          </a:p>
        </p:txBody>
      </p:sp>
      <p:sp>
        <p:nvSpPr>
          <p:cNvPr id="3076" name="Rectangle 8"/>
          <p:cNvSpPr>
            <a:spLocks noChangeArrowheads="1"/>
          </p:cNvSpPr>
          <p:nvPr/>
        </p:nvSpPr>
        <p:spPr bwMode="auto">
          <a:xfrm>
            <a:off x="25400" y="5562600"/>
            <a:ext cx="906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/>
              <a:t>“You can't know where you're going until you know where you've been”</a:t>
            </a:r>
          </a:p>
        </p:txBody>
      </p:sp>
      <p:pic>
        <p:nvPicPr>
          <p:cNvPr id="6146" name="Picture 2" descr="Scouting at Home: Scouts BSA – Simon Kenton Council">
            <a:extLst>
              <a:ext uri="{FF2B5EF4-FFF2-40B4-BE49-F238E27FC236}">
                <a16:creationId xmlns:a16="http://schemas.microsoft.com/office/drawing/2014/main" id="{DB4EB34C-B0B9-F1FB-C269-98E38CC67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6067" y="1828800"/>
            <a:ext cx="29718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6DA734-B4CE-84A8-83EC-79AF7BE42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133" y="1828800"/>
            <a:ext cx="2933268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Girl Guides/Scouts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600" dirty="0"/>
              <a:t>The Girl Guide Movement was subsequently founded in 1910 under auspices of Baden-Powell's sister, Agnes Baden-Powell.</a:t>
            </a:r>
          </a:p>
          <a:p>
            <a:pPr>
              <a:defRPr/>
            </a:pPr>
            <a:r>
              <a:rPr lang="en-US" sz="2600" dirty="0"/>
              <a:t>Baden-Powell's friend, Juliette Gordon Low, was encouraged by him to bring the Movement to America, where she founded the Girl Scouts of the USA. </a:t>
            </a: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More on Baden-Powell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600" dirty="0"/>
              <a:t>At 1</a:t>
            </a:r>
            <a:r>
              <a:rPr lang="en-US" sz="2600" baseline="30000" dirty="0"/>
              <a:t>st</a:t>
            </a:r>
            <a:r>
              <a:rPr lang="en-US" sz="2600" dirty="0"/>
              <a:t> World Scout Jamboree in 1920, BP was proclaimed Chief Scout of the World.</a:t>
            </a:r>
          </a:p>
          <a:p>
            <a:pPr>
              <a:defRPr/>
            </a:pPr>
            <a:r>
              <a:rPr lang="en-US" sz="2600" dirty="0"/>
              <a:t>At 5</a:t>
            </a:r>
            <a:r>
              <a:rPr lang="en-US" sz="2600" baseline="30000" dirty="0"/>
              <a:t>th</a:t>
            </a:r>
            <a:r>
              <a:rPr lang="en-US" sz="2600" dirty="0"/>
              <a:t> World Scout Jamboree in 1937, BP gave his farewell to Scouting, and retired from public Scouting life. </a:t>
            </a:r>
          </a:p>
          <a:p>
            <a:pPr>
              <a:defRPr/>
            </a:pPr>
            <a:r>
              <a:rPr lang="en-US" sz="2600" dirty="0"/>
              <a:t>Baden-Powell died on 8 January 1941 and is buried in </a:t>
            </a:r>
            <a:r>
              <a:rPr lang="en-US" sz="2600" dirty="0" err="1"/>
              <a:t>Nyeri</a:t>
            </a:r>
            <a:r>
              <a:rPr lang="en-US" sz="2600" dirty="0"/>
              <a:t>, Kenya, in St. Peter's Cemetery. His gravestone bears a circle with a dot in the center, which is the trail sign for "I have gone home."</a:t>
            </a: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Other Important People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600" dirty="0"/>
              <a:t>William D. Boyce </a:t>
            </a:r>
          </a:p>
          <a:p>
            <a:pPr lvl="1">
              <a:defRPr/>
            </a:pPr>
            <a:r>
              <a:rPr lang="en-US" sz="2600" dirty="0"/>
              <a:t>Brought Scouting to United States in 1910</a:t>
            </a:r>
          </a:p>
          <a:p>
            <a:pPr>
              <a:defRPr/>
            </a:pPr>
            <a:r>
              <a:rPr lang="en-US" sz="2600" dirty="0"/>
              <a:t>Daniel Carter Beard</a:t>
            </a:r>
          </a:p>
          <a:p>
            <a:pPr lvl="1">
              <a:defRPr/>
            </a:pPr>
            <a:r>
              <a:rPr lang="en-US" sz="2600" dirty="0"/>
              <a:t>Sons of Daniel Boone – merged with BSA</a:t>
            </a:r>
          </a:p>
          <a:p>
            <a:pPr>
              <a:defRPr/>
            </a:pPr>
            <a:r>
              <a:rPr lang="en-US" sz="2600" dirty="0"/>
              <a:t>Ernest Thompson Seton</a:t>
            </a:r>
          </a:p>
          <a:p>
            <a:pPr lvl="1">
              <a:defRPr/>
            </a:pPr>
            <a:r>
              <a:rPr lang="en-US" sz="2600" dirty="0"/>
              <a:t>Woodcraft Indians – merged with BSA</a:t>
            </a:r>
          </a:p>
          <a:p>
            <a:pPr>
              <a:defRPr/>
            </a:pPr>
            <a:r>
              <a:rPr lang="en-US" sz="2600" dirty="0"/>
              <a:t>James E. West</a:t>
            </a:r>
          </a:p>
          <a:p>
            <a:pPr lvl="1">
              <a:defRPr/>
            </a:pPr>
            <a:r>
              <a:rPr lang="en-US" sz="2600" dirty="0"/>
              <a:t>1</a:t>
            </a:r>
            <a:r>
              <a:rPr lang="en-US" sz="2600" baseline="30000" dirty="0"/>
              <a:t>st</a:t>
            </a:r>
            <a:r>
              <a:rPr lang="en-US" sz="2600" dirty="0"/>
              <a:t> Chief Scout Executive for 30+ years</a:t>
            </a:r>
          </a:p>
          <a:p>
            <a:pPr>
              <a:defRPr/>
            </a:pPr>
            <a:r>
              <a:rPr lang="en-US" sz="2600" dirty="0"/>
              <a:t>Waite Phillips (Phillips Petroleum – Phillips 66)</a:t>
            </a:r>
          </a:p>
          <a:p>
            <a:pPr lvl="1">
              <a:defRPr/>
            </a:pPr>
            <a:r>
              <a:rPr lang="en-US" sz="2600" dirty="0"/>
              <a:t>Built Villa </a:t>
            </a:r>
            <a:r>
              <a:rPr lang="en-US" sz="2600" dirty="0" err="1"/>
              <a:t>Philmonte</a:t>
            </a:r>
            <a:r>
              <a:rPr lang="en-US" sz="2600" dirty="0"/>
              <a:t> in Northern New Mexico as his summer home, which was later donated to BSA as </a:t>
            </a:r>
            <a:r>
              <a:rPr lang="en-US" sz="2600" dirty="0" err="1"/>
              <a:t>Philmont</a:t>
            </a:r>
            <a:r>
              <a:rPr lang="en-US" sz="2600" dirty="0"/>
              <a:t> Scout Ranch.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600" dirty="0"/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Other Important People (cont)</a:t>
            </a:r>
          </a:p>
        </p:txBody>
      </p:sp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163" y="1225550"/>
            <a:ext cx="3757612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225550"/>
            <a:ext cx="14287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1225550"/>
            <a:ext cx="14287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938" y="3657600"/>
            <a:ext cx="176212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Box 1"/>
          <p:cNvSpPr txBox="1">
            <a:spLocks noChangeArrowheads="1"/>
          </p:cNvSpPr>
          <p:nvPr/>
        </p:nvSpPr>
        <p:spPr bwMode="auto">
          <a:xfrm>
            <a:off x="685800" y="5324475"/>
            <a:ext cx="7537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/>
              <a:t>Seton</a:t>
            </a:r>
          </a:p>
        </p:txBody>
      </p:sp>
      <p:sp>
        <p:nvSpPr>
          <p:cNvPr id="13320" name="TextBox 9"/>
          <p:cNvSpPr txBox="1">
            <a:spLocks noChangeArrowheads="1"/>
          </p:cNvSpPr>
          <p:nvPr/>
        </p:nvSpPr>
        <p:spPr bwMode="auto">
          <a:xfrm>
            <a:off x="1693863" y="5335588"/>
            <a:ext cx="15295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dirty="0"/>
              <a:t>Baden-Powell</a:t>
            </a:r>
          </a:p>
        </p:txBody>
      </p:sp>
      <p:sp>
        <p:nvSpPr>
          <p:cNvPr id="13321" name="TextBox 10"/>
          <p:cNvSpPr txBox="1">
            <a:spLocks noChangeArrowheads="1"/>
          </p:cNvSpPr>
          <p:nvPr/>
        </p:nvSpPr>
        <p:spPr bwMode="auto">
          <a:xfrm>
            <a:off x="3276600" y="5324475"/>
            <a:ext cx="7649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/>
              <a:t>Beard</a:t>
            </a:r>
          </a:p>
        </p:txBody>
      </p:sp>
      <p:sp>
        <p:nvSpPr>
          <p:cNvPr id="13322" name="TextBox 11"/>
          <p:cNvSpPr txBox="1">
            <a:spLocks noChangeArrowheads="1"/>
          </p:cNvSpPr>
          <p:nvPr/>
        </p:nvSpPr>
        <p:spPr bwMode="auto">
          <a:xfrm>
            <a:off x="4854575" y="3130550"/>
            <a:ext cx="7986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/>
              <a:t>Boyce</a:t>
            </a:r>
          </a:p>
        </p:txBody>
      </p:sp>
      <p:sp>
        <p:nvSpPr>
          <p:cNvPr id="13323" name="TextBox 12"/>
          <p:cNvSpPr txBox="1">
            <a:spLocks noChangeArrowheads="1"/>
          </p:cNvSpPr>
          <p:nvPr/>
        </p:nvSpPr>
        <p:spPr bwMode="auto">
          <a:xfrm>
            <a:off x="6450013" y="3138488"/>
            <a:ext cx="6714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/>
              <a:t>West</a:t>
            </a:r>
          </a:p>
        </p:txBody>
      </p:sp>
      <p:sp>
        <p:nvSpPr>
          <p:cNvPr id="13324" name="TextBox 13"/>
          <p:cNvSpPr txBox="1">
            <a:spLocks noChangeArrowheads="1"/>
          </p:cNvSpPr>
          <p:nvPr/>
        </p:nvSpPr>
        <p:spPr bwMode="auto">
          <a:xfrm>
            <a:off x="5767388" y="6235700"/>
            <a:ext cx="9156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/>
              <a:t>Phillips</a:t>
            </a: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Other Important People (cont)</a:t>
            </a:r>
          </a:p>
        </p:txBody>
      </p:sp>
      <p:sp>
        <p:nvSpPr>
          <p:cNvPr id="13319" name="TextBox 1"/>
          <p:cNvSpPr txBox="1">
            <a:spLocks noChangeArrowheads="1"/>
          </p:cNvSpPr>
          <p:nvPr/>
        </p:nvSpPr>
        <p:spPr bwMode="auto">
          <a:xfrm>
            <a:off x="3416876" y="5257800"/>
            <a:ext cx="23102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dirty="0"/>
              <a:t>Roger C. Mosby</a:t>
            </a:r>
          </a:p>
          <a:p>
            <a:pPr algn="ctr" eaLnBrk="1" hangingPunct="1"/>
            <a:r>
              <a:rPr lang="en-US" sz="1200" dirty="0"/>
              <a:t>(current Chief Scout Executive)</a:t>
            </a:r>
          </a:p>
        </p:txBody>
      </p:sp>
      <p:pic>
        <p:nvPicPr>
          <p:cNvPr id="3074" name="Picture 2" descr="Taughannock District - Announcements">
            <a:extLst>
              <a:ext uri="{FF2B5EF4-FFF2-40B4-BE49-F238E27FC236}">
                <a16:creationId xmlns:a16="http://schemas.microsoft.com/office/drawing/2014/main" id="{B5D86E6A-AE4E-F909-F3A7-EE94C7911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1185" y="1320223"/>
            <a:ext cx="318163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ief Scout Executive - Wikipedia">
            <a:extLst>
              <a:ext uri="{FF2B5EF4-FFF2-40B4-BE49-F238E27FC236}">
                <a16:creationId xmlns:a16="http://schemas.microsoft.com/office/drawing/2014/main" id="{065CCC70-9874-3556-F49E-54464A5F5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1447800"/>
            <a:ext cx="1276762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28952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Brownsea</a:t>
            </a:r>
            <a:r>
              <a:rPr lang="en-US" dirty="0"/>
              <a:t> Island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600" dirty="0"/>
              <a:t>Small island off the coast of southern England</a:t>
            </a:r>
          </a:p>
          <a:p>
            <a:pPr>
              <a:defRPr/>
            </a:pPr>
            <a:r>
              <a:rPr lang="en-US" sz="2600" dirty="0"/>
              <a:t>Baden-Powell had visited the site as a boy with his brothers</a:t>
            </a:r>
          </a:p>
          <a:p>
            <a:pPr>
              <a:defRPr/>
            </a:pPr>
            <a:r>
              <a:rPr lang="en-US" sz="2600" dirty="0"/>
              <a:t>Birth of Scouting in August 1907</a:t>
            </a:r>
          </a:p>
          <a:p>
            <a:pPr lvl="1">
              <a:defRPr/>
            </a:pPr>
            <a:r>
              <a:rPr lang="en-US" sz="2600" dirty="0"/>
              <a:t>20 Boys arranged in 4 patrols:</a:t>
            </a:r>
            <a:br>
              <a:rPr lang="en-US" sz="2600" dirty="0"/>
            </a:br>
            <a:r>
              <a:rPr lang="en-US" sz="2600" dirty="0"/>
              <a:t>Wolves, Ravens, Bulls and Curlews</a:t>
            </a:r>
          </a:p>
          <a:p>
            <a:pPr lvl="1">
              <a:defRPr/>
            </a:pPr>
            <a:r>
              <a:rPr lang="en-US" sz="2600" dirty="0"/>
              <a:t>Boys received brass fleur-de-lis badges, the first use of the Scout emblem, and colored knot on shoulder indicating patrol.</a:t>
            </a:r>
          </a:p>
          <a:p>
            <a:pPr lvl="1">
              <a:defRPr/>
            </a:pPr>
            <a:r>
              <a:rPr lang="en-US" sz="2600" dirty="0"/>
              <a:t>After passing tests on knots, tracking, and the national flag, given another brass badge, a scroll with the words Be Prepared, to wear below the fleur-de-lis</a:t>
            </a:r>
          </a:p>
          <a:p>
            <a:pPr>
              <a:defRPr/>
            </a:pPr>
            <a:r>
              <a:rPr lang="en-US" sz="2600" dirty="0"/>
              <a:t>World Jamborees held in 1973 and 2007</a:t>
            </a:r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World Jamborees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600" dirty="0"/>
              <a:t>Jamboree:  etymology is "19th century, origin unknown”,</a:t>
            </a:r>
            <a:br>
              <a:rPr lang="en-US" sz="2600" dirty="0"/>
            </a:br>
            <a:r>
              <a:rPr lang="en-US" sz="2600" dirty="0"/>
              <a:t>possibly from Swahili word for hello: </a:t>
            </a:r>
            <a:r>
              <a:rPr lang="en-US" sz="2600" dirty="0" err="1"/>
              <a:t>jambo</a:t>
            </a:r>
            <a:endParaRPr lang="en-US" sz="2600" dirty="0"/>
          </a:p>
          <a:p>
            <a:pPr>
              <a:defRPr/>
            </a:pPr>
            <a:r>
              <a:rPr lang="en-US" sz="2600" dirty="0"/>
              <a:t>Meaning:  rowdy, boisterous gathering</a:t>
            </a:r>
          </a:p>
          <a:p>
            <a:pPr>
              <a:defRPr/>
            </a:pPr>
            <a:r>
              <a:rPr lang="en-US" sz="2600" dirty="0"/>
              <a:t>First World Jamboree – 1920</a:t>
            </a:r>
          </a:p>
          <a:p>
            <a:pPr lvl="1">
              <a:defRPr/>
            </a:pPr>
            <a:r>
              <a:rPr lang="en-US" sz="2600" dirty="0"/>
              <a:t>Kensington Olympia - London, England</a:t>
            </a:r>
          </a:p>
          <a:p>
            <a:pPr lvl="1">
              <a:defRPr/>
            </a:pPr>
            <a:r>
              <a:rPr lang="en-US" sz="2600" dirty="0"/>
              <a:t>8,000 Scouts</a:t>
            </a:r>
          </a:p>
          <a:p>
            <a:pPr lvl="1">
              <a:defRPr/>
            </a:pPr>
            <a:r>
              <a:rPr lang="en-US" sz="2600" dirty="0"/>
              <a:t>34 nations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5334000"/>
            <a:ext cx="18113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Boy Scout Handbook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2209800"/>
          </a:xfrm>
        </p:spPr>
        <p:txBody>
          <a:bodyPr/>
          <a:lstStyle/>
          <a:p>
            <a:pPr>
              <a:defRPr/>
            </a:pPr>
            <a:r>
              <a:rPr lang="en-US" sz="2600" dirty="0"/>
              <a:t>Official handbook of the BSA – Considered Scouting’s “Bible”</a:t>
            </a:r>
          </a:p>
          <a:p>
            <a:pPr>
              <a:defRPr/>
            </a:pPr>
            <a:r>
              <a:rPr lang="en-US" sz="2600" dirty="0"/>
              <a:t>It is a descendant of Baden-Powell's original handbook, Scouting for Boys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600" dirty="0"/>
          </a:p>
        </p:txBody>
      </p:sp>
      <p:pic>
        <p:nvPicPr>
          <p:cNvPr id="1638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25" y="4691063"/>
            <a:ext cx="1219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1"/>
          <p:cNvSpPr txBox="1">
            <a:spLocks noChangeArrowheads="1"/>
          </p:cNvSpPr>
          <p:nvPr/>
        </p:nvSpPr>
        <p:spPr bwMode="auto">
          <a:xfrm>
            <a:off x="191013" y="6519863"/>
            <a:ext cx="10890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/>
              <a:t>1</a:t>
            </a:r>
            <a:r>
              <a:rPr lang="en-US" sz="1600" baseline="30000"/>
              <a:t>st</a:t>
            </a:r>
            <a:r>
              <a:rPr lang="en-US" sz="1600"/>
              <a:t> Edition</a:t>
            </a:r>
          </a:p>
        </p:txBody>
      </p:sp>
      <p:sp>
        <p:nvSpPr>
          <p:cNvPr id="16391" name="TextBox 1"/>
          <p:cNvSpPr txBox="1">
            <a:spLocks noChangeArrowheads="1"/>
          </p:cNvSpPr>
          <p:nvPr/>
        </p:nvSpPr>
        <p:spPr bwMode="auto">
          <a:xfrm>
            <a:off x="7483820" y="6519863"/>
            <a:ext cx="12089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/>
              <a:t>14</a:t>
            </a:r>
            <a:r>
              <a:rPr lang="en-US" sz="1600" baseline="30000" dirty="0"/>
              <a:t>th</a:t>
            </a:r>
            <a:r>
              <a:rPr lang="en-US" sz="1600" dirty="0"/>
              <a:t> Edition</a:t>
            </a:r>
          </a:p>
        </p:txBody>
      </p:sp>
      <p:pic>
        <p:nvPicPr>
          <p:cNvPr id="1639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783754"/>
            <a:ext cx="846138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3270885"/>
            <a:ext cx="83185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3926754"/>
            <a:ext cx="83820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4460154"/>
            <a:ext cx="835025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5009429"/>
            <a:ext cx="835025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2783754"/>
            <a:ext cx="788988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3270885"/>
            <a:ext cx="86360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3926754"/>
            <a:ext cx="85725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4536354"/>
            <a:ext cx="846138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5009429"/>
            <a:ext cx="83185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1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2707554"/>
            <a:ext cx="798513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7428" y="3270885"/>
            <a:ext cx="829544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istory of the Scout Handbook (BSA)">
            <a:extLst>
              <a:ext uri="{FF2B5EF4-FFF2-40B4-BE49-F238E27FC236}">
                <a16:creationId xmlns:a16="http://schemas.microsoft.com/office/drawing/2014/main" id="{988F462F-2AC0-47B4-1274-6A31AA408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206" y="3926754"/>
            <a:ext cx="822449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mazon.com: Scouts BSA Handbook for Boys, 14th Edition eBook : of America,  Boy Scouts: Kindle Store">
            <a:extLst>
              <a:ext uri="{FF2B5EF4-FFF2-40B4-BE49-F238E27FC236}">
                <a16:creationId xmlns:a16="http://schemas.microsoft.com/office/drawing/2014/main" id="{B2CF0DE6-D4B3-BAC9-C94B-9920D96E6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6972" y="4697730"/>
            <a:ext cx="119969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mazon.com: Scouts BSA Handbook for Girls eBook : of America, Boy Scouts:  Kindle Store">
            <a:extLst>
              <a:ext uri="{FF2B5EF4-FFF2-40B4-BE49-F238E27FC236}">
                <a16:creationId xmlns:a16="http://schemas.microsoft.com/office/drawing/2014/main" id="{E86B9423-3E2A-9802-A505-39F0AB053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8382" y="4691063"/>
            <a:ext cx="119969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Boys’ Life Magazine</a:t>
            </a:r>
            <a:br>
              <a:rPr lang="en-US" dirty="0"/>
            </a:br>
            <a:r>
              <a:rPr lang="en-US" dirty="0"/>
              <a:t>(Jan 2021 – Scout Life)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600" dirty="0"/>
              <a:t>Monthly magazine of the BSA.</a:t>
            </a:r>
          </a:p>
          <a:p>
            <a:pPr>
              <a:defRPr/>
            </a:pPr>
            <a:r>
              <a:rPr lang="en-US" sz="2600" dirty="0"/>
              <a:t>Two demographic editions. Often have the same cover, but contents tuned to the target audience</a:t>
            </a:r>
          </a:p>
          <a:p>
            <a:pPr>
              <a:defRPr/>
            </a:pPr>
            <a:r>
              <a:rPr lang="en-US" sz="2600" dirty="0"/>
              <a:t>The first issue published on January 1, 1911</a:t>
            </a:r>
          </a:p>
          <a:p>
            <a:pPr>
              <a:defRPr/>
            </a:pPr>
            <a:r>
              <a:rPr lang="en-US" sz="2600" dirty="0"/>
              <a:t>Bought by BSA in 1912</a:t>
            </a:r>
          </a:p>
          <a:p>
            <a:pPr>
              <a:defRPr/>
            </a:pPr>
            <a:endParaRPr lang="en-US" sz="2600" dirty="0"/>
          </a:p>
        </p:txBody>
      </p:sp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4251" y="3962400"/>
            <a:ext cx="2093789" cy="279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Scout Life - Wikipedia">
            <a:extLst>
              <a:ext uri="{FF2B5EF4-FFF2-40B4-BE49-F238E27FC236}">
                <a16:creationId xmlns:a16="http://schemas.microsoft.com/office/drawing/2014/main" id="{5EF67843-37CA-ADE0-8F74-562F45DF0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2095466" cy="279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cout Life Magazine | TopMags">
            <a:extLst>
              <a:ext uri="{FF2B5EF4-FFF2-40B4-BE49-F238E27FC236}">
                <a16:creationId xmlns:a16="http://schemas.microsoft.com/office/drawing/2014/main" id="{142681A5-B3BF-B0F8-DC66-DD6DD21FA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0919" y="3962400"/>
            <a:ext cx="2134172" cy="279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Evolution of Scouting’s Programs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06963"/>
          </a:xfrm>
        </p:spPr>
        <p:txBody>
          <a:bodyPr/>
          <a:lstStyle/>
          <a:p>
            <a:pPr>
              <a:defRPr/>
            </a:pPr>
            <a:r>
              <a:rPr lang="en-US" dirty="0"/>
              <a:t>Boy Scouts - 1910</a:t>
            </a:r>
          </a:p>
          <a:p>
            <a:pPr>
              <a:defRPr/>
            </a:pPr>
            <a:r>
              <a:rPr lang="en-US" dirty="0"/>
              <a:t>Cub Scouts – 1930, but experimental until 1934</a:t>
            </a:r>
          </a:p>
          <a:p>
            <a:pPr>
              <a:defRPr/>
            </a:pPr>
            <a:r>
              <a:rPr lang="en-US" dirty="0"/>
              <a:t>Explorer Scouts - 1949</a:t>
            </a:r>
          </a:p>
          <a:p>
            <a:pPr>
              <a:defRPr/>
            </a:pPr>
            <a:r>
              <a:rPr lang="en-US" dirty="0"/>
              <a:t>Venturing - 1998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pic>
        <p:nvPicPr>
          <p:cNvPr id="1843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5562600"/>
            <a:ext cx="99536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562600"/>
            <a:ext cx="109696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5562600"/>
            <a:ext cx="109696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5562600"/>
            <a:ext cx="110172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defRPr/>
            </a:pPr>
            <a:r>
              <a:rPr lang="en-US" sz="3600" dirty="0"/>
              <a:t>Scouting’s Legacy</a:t>
            </a:r>
          </a:p>
        </p:txBody>
      </p:sp>
      <p:sp>
        <p:nvSpPr>
          <p:cNvPr id="4100" name="TextBox 1"/>
          <p:cNvSpPr txBox="1">
            <a:spLocks noChangeArrowheads="1"/>
          </p:cNvSpPr>
          <p:nvPr/>
        </p:nvSpPr>
        <p:spPr bwMode="auto">
          <a:xfrm>
            <a:off x="3200400" y="5324475"/>
            <a:ext cx="2743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/>
              <a:t>Video:  Click on black object</a:t>
            </a:r>
          </a:p>
        </p:txBody>
      </p:sp>
      <p:pic>
        <p:nvPicPr>
          <p:cNvPr id="6" name="Prepared. For Life. Robert Gates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3650" y="2057400"/>
            <a:ext cx="4076700" cy="27432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National Scouting Museum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600" dirty="0"/>
              <a:t>Moved from Texas to Philmont, New Mexico</a:t>
            </a:r>
          </a:p>
          <a:p>
            <a:pPr>
              <a:defRPr/>
            </a:pPr>
            <a:r>
              <a:rPr lang="en-US" sz="2600" dirty="0"/>
              <a:t>17 Deer Run Rd.</a:t>
            </a:r>
            <a:br>
              <a:rPr lang="en-US" sz="2600" dirty="0"/>
            </a:br>
            <a:r>
              <a:rPr lang="en-US" sz="2600" dirty="0"/>
              <a:t>Cimarron, NM 87714</a:t>
            </a:r>
          </a:p>
          <a:p>
            <a:pPr>
              <a:defRPr/>
            </a:pPr>
            <a:r>
              <a:rPr lang="en-US" sz="2600" dirty="0"/>
              <a:t>Opened in May 2018</a:t>
            </a:r>
          </a:p>
          <a:p>
            <a:pPr>
              <a:defRPr/>
            </a:pPr>
            <a:r>
              <a:rPr lang="en-US" sz="2600" dirty="0"/>
              <a:t>Displays</a:t>
            </a:r>
          </a:p>
          <a:p>
            <a:pPr lvl="1">
              <a:defRPr/>
            </a:pPr>
            <a:r>
              <a:rPr lang="en-US" sz="2600" dirty="0"/>
              <a:t>Artifacts relating to the history of the Boys Scouts.</a:t>
            </a:r>
          </a:p>
          <a:p>
            <a:pPr lvl="1">
              <a:defRPr/>
            </a:pPr>
            <a:r>
              <a:rPr lang="en-US" sz="2600" dirty="0"/>
              <a:t>Paintings by Norman Rockwell and Joseph </a:t>
            </a:r>
            <a:r>
              <a:rPr lang="en-US" sz="2600" dirty="0" err="1"/>
              <a:t>Csatari</a:t>
            </a:r>
            <a:endParaRPr lang="en-US" sz="2600" dirty="0"/>
          </a:p>
          <a:p>
            <a:pPr lvl="1">
              <a:defRPr/>
            </a:pPr>
            <a:r>
              <a:rPr lang="en-US" sz="2600" dirty="0"/>
              <a:t>Artifacts of Arthur Rose Eldred, first Eagle Scout.</a:t>
            </a:r>
          </a:p>
          <a:p>
            <a:pPr lvl="1">
              <a:defRPr/>
            </a:pPr>
            <a:r>
              <a:rPr lang="en-US" sz="2600" dirty="0"/>
              <a:t>Man made mountain structure with virtual-reality features; to simulate bike-racing through the mountain or kayaking down its waters.</a:t>
            </a: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609600"/>
            <a:ext cx="19716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Robert Baden-Powell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>
              <a:defRPr/>
            </a:pPr>
            <a:r>
              <a:rPr lang="en-US" sz="2600" dirty="0"/>
              <a:t>Born: Robert Stephenson Smyth Powell in London on February 22, 1857.</a:t>
            </a:r>
          </a:p>
          <a:p>
            <a:pPr>
              <a:defRPr/>
            </a:pPr>
            <a:r>
              <a:rPr lang="en-US" sz="2600" dirty="0"/>
              <a:t>His father was Rev. Baden Powell.  Father died when Robert was 3 years old.</a:t>
            </a:r>
          </a:p>
          <a:p>
            <a:pPr>
              <a:defRPr/>
            </a:pPr>
            <a:r>
              <a:rPr lang="en-US" sz="2600" dirty="0"/>
              <a:t>As a tribute to Rev. Powell, the family name was changed to Baden-Powell.</a:t>
            </a:r>
          </a:p>
          <a:p>
            <a:pPr>
              <a:defRPr/>
            </a:pPr>
            <a:r>
              <a:rPr lang="en-US" sz="2600" dirty="0"/>
              <a:t>In Scouting, usually known simply as “BP”.</a:t>
            </a:r>
          </a:p>
          <a:p>
            <a:pPr>
              <a:defRPr/>
            </a:pPr>
            <a:r>
              <a:rPr lang="en-US" sz="2600" dirty="0"/>
              <a:t>In 1929, was created Baron Baden-Powell, of </a:t>
            </a:r>
            <a:r>
              <a:rPr lang="en-US" sz="2600" dirty="0" err="1"/>
              <a:t>Gilwell</a:t>
            </a:r>
            <a:r>
              <a:rPr lang="en-US" sz="2600" dirty="0"/>
              <a:t>.  Thereafter known as Lord Baden-Powell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1066800"/>
            <a:ext cx="35147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defRPr/>
            </a:pPr>
            <a:r>
              <a:rPr lang="en-US" sz="3600" dirty="0"/>
              <a:t>Robert Baden-Powell</a:t>
            </a:r>
          </a:p>
        </p:txBody>
      </p:sp>
      <p:pic>
        <p:nvPicPr>
          <p:cNvPr id="4" name="Baden-Powells Messag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2133600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1"/>
          <p:cNvSpPr txBox="1">
            <a:spLocks noChangeArrowheads="1"/>
          </p:cNvSpPr>
          <p:nvPr/>
        </p:nvSpPr>
        <p:spPr bwMode="auto">
          <a:xfrm>
            <a:off x="3171825" y="5324475"/>
            <a:ext cx="2800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/>
              <a:t>Video:  Click on black object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More on BP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14400"/>
            <a:ext cx="8534400" cy="5211763"/>
          </a:xfrm>
        </p:spPr>
        <p:txBody>
          <a:bodyPr/>
          <a:lstStyle/>
          <a:p>
            <a:pPr>
              <a:defRPr/>
            </a:pPr>
            <a:r>
              <a:rPr lang="en-US" sz="2600" dirty="0"/>
              <a:t>He enhanced and honed his military scouting skills amidst the Zulu in the early 1880s in South Africa.</a:t>
            </a:r>
          </a:p>
          <a:p>
            <a:pPr>
              <a:defRPr/>
            </a:pPr>
            <a:r>
              <a:rPr lang="en-US" sz="2600" dirty="0"/>
              <a:t>Engaged in Second Boer War.  Defended town of Mafeking in South Africa for 217 days while being completely outnumbered by the Boers.</a:t>
            </a:r>
          </a:p>
          <a:p>
            <a:pPr lvl="1">
              <a:defRPr/>
            </a:pPr>
            <a:r>
              <a:rPr lang="en-US" sz="2600" dirty="0"/>
              <a:t>Used deception: fake mine fields, non-existent barbed wire.</a:t>
            </a:r>
          </a:p>
          <a:p>
            <a:pPr>
              <a:defRPr/>
            </a:pPr>
            <a:r>
              <a:rPr lang="en-US" sz="2600" dirty="0"/>
              <a:t>Once relieved by reinforcements, BP became known as the “Hero of Mafeking”.</a:t>
            </a:r>
          </a:p>
          <a:p>
            <a:pPr>
              <a:defRPr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86449629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More on BP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14400"/>
            <a:ext cx="8534400" cy="5211763"/>
          </a:xfrm>
        </p:spPr>
        <p:txBody>
          <a:bodyPr/>
          <a:lstStyle/>
          <a:p>
            <a:pPr>
              <a:defRPr/>
            </a:pPr>
            <a:r>
              <a:rPr lang="en-US" sz="2600" dirty="0"/>
              <a:t>Accomplished artist</a:t>
            </a:r>
          </a:p>
          <a:p>
            <a:pPr>
              <a:defRPr/>
            </a:pPr>
            <a:endParaRPr lang="en-US" sz="2600" dirty="0"/>
          </a:p>
        </p:txBody>
      </p:sp>
      <p:pic>
        <p:nvPicPr>
          <p:cNvPr id="4098" name="Picture 2" descr="Robert Baden-Powell - Scoutpedia.nl">
            <a:extLst>
              <a:ext uri="{FF2B5EF4-FFF2-40B4-BE49-F238E27FC236}">
                <a16:creationId xmlns:a16="http://schemas.microsoft.com/office/drawing/2014/main" id="{05189CC1-170F-0F8E-E070-947BC927E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0072" y="1666945"/>
            <a:ext cx="1823347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rtwork by Robert Baden-Powell">
            <a:extLst>
              <a:ext uri="{FF2B5EF4-FFF2-40B4-BE49-F238E27FC236}">
                <a16:creationId xmlns:a16="http://schemas.microsoft.com/office/drawing/2014/main" id="{7EAFDB1A-C663-75C3-90DE-0B1EA7D7A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7796" y="1666945"/>
            <a:ext cx="3240381" cy="241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rtwork by Robert Baden-Powell">
            <a:extLst>
              <a:ext uri="{FF2B5EF4-FFF2-40B4-BE49-F238E27FC236}">
                <a16:creationId xmlns:a16="http://schemas.microsoft.com/office/drawing/2014/main" id="{916DFEAF-EAEB-613A-81A3-7BEB85C96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1" y="1640897"/>
            <a:ext cx="1731901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rtwork by Robert Baden-Powell">
            <a:extLst>
              <a:ext uri="{FF2B5EF4-FFF2-40B4-BE49-F238E27FC236}">
                <a16:creationId xmlns:a16="http://schemas.microsoft.com/office/drawing/2014/main" id="{DA836A65-DCBC-E006-3CCA-909983787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6631" y="4343169"/>
            <a:ext cx="1866014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Artwork by Robert Baden-Powell">
            <a:extLst>
              <a:ext uri="{FF2B5EF4-FFF2-40B4-BE49-F238E27FC236}">
                <a16:creationId xmlns:a16="http://schemas.microsoft.com/office/drawing/2014/main" id="{BF0FC36E-3325-547E-8862-C749E3BC3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1255" y="4333933"/>
            <a:ext cx="1842164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Scout on a Hill | Art UK">
            <a:extLst>
              <a:ext uri="{FF2B5EF4-FFF2-40B4-BE49-F238E27FC236}">
                <a16:creationId xmlns:a16="http://schemas.microsoft.com/office/drawing/2014/main" id="{F01B18A4-9A04-40E2-DB99-5A13077CF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4353791"/>
            <a:ext cx="2327148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More on BP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14400"/>
            <a:ext cx="8534400" cy="5211763"/>
          </a:xfrm>
        </p:spPr>
        <p:txBody>
          <a:bodyPr/>
          <a:lstStyle/>
          <a:p>
            <a:pPr>
              <a:defRPr/>
            </a:pPr>
            <a:r>
              <a:rPr lang="en-US" sz="2600" dirty="0"/>
              <a:t>Would often travel in disguise, as a butterfly collector, to spy on other military.</a:t>
            </a:r>
          </a:p>
          <a:p>
            <a:pPr lvl="1">
              <a:defRPr/>
            </a:pPr>
            <a:r>
              <a:rPr lang="en-US" sz="2600" dirty="0"/>
              <a:t>“Hid” his findings in sketches of butterfly wings.</a:t>
            </a:r>
          </a:p>
          <a:p>
            <a:pPr>
              <a:defRPr/>
            </a:pPr>
            <a:endParaRPr lang="en-US" sz="2600" dirty="0"/>
          </a:p>
        </p:txBody>
      </p:sp>
      <p:pic>
        <p:nvPicPr>
          <p:cNvPr id="5124" name="Picture 4" descr="Baden-Powell's illustration of a moth contains hidden information">
            <a:extLst>
              <a:ext uri="{FF2B5EF4-FFF2-40B4-BE49-F238E27FC236}">
                <a16:creationId xmlns:a16="http://schemas.microsoft.com/office/drawing/2014/main" id="{2E7E7FFB-A0B9-E1DD-0EE7-7BF9411E0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1406" y="2334565"/>
            <a:ext cx="2338342" cy="218887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n illustration of a moth contains a hidden map">
            <a:extLst>
              <a:ext uri="{FF2B5EF4-FFF2-40B4-BE49-F238E27FC236}">
                <a16:creationId xmlns:a16="http://schemas.microsoft.com/office/drawing/2014/main" id="{4672EC31-573F-6C9D-9A00-FD7F70A96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1406" y="4604705"/>
            <a:ext cx="2338342" cy="214167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his illustration of a butterfly contains a secret map">
            <a:extLst>
              <a:ext uri="{FF2B5EF4-FFF2-40B4-BE49-F238E27FC236}">
                <a16:creationId xmlns:a16="http://schemas.microsoft.com/office/drawing/2014/main" id="{B8184B84-AAD2-A21E-4AFB-0319DC2BC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8669" y="2334565"/>
            <a:ext cx="3777170" cy="2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 map hidden in an illustration of a butterfly">
            <a:extLst>
              <a:ext uri="{FF2B5EF4-FFF2-40B4-BE49-F238E27FC236}">
                <a16:creationId xmlns:a16="http://schemas.microsoft.com/office/drawing/2014/main" id="{B449FD23-6F19-C1DC-C237-AFB7AF1D9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7086" y="4604705"/>
            <a:ext cx="2700337" cy="190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62178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Aids to Scouting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534400" cy="4983163"/>
          </a:xfrm>
        </p:spPr>
        <p:txBody>
          <a:bodyPr/>
          <a:lstStyle/>
          <a:p>
            <a:pPr>
              <a:defRPr/>
            </a:pPr>
            <a:r>
              <a:rPr lang="en-US" sz="2600" dirty="0"/>
              <a:t>On his return from Africa in 1903, Baden-Powell found that his military training manual, Aids to Scouting, had become a best-seller, and was being used by teachers and youth organizations.</a:t>
            </a:r>
          </a:p>
          <a:p>
            <a:pPr>
              <a:defRPr/>
            </a:pPr>
            <a:r>
              <a:rPr lang="en-US" sz="2600" dirty="0"/>
              <a:t>Baden-Powell decided to re-write Aids to Scouting to suit a youth readership (now called Scouting for Boys).</a:t>
            </a:r>
          </a:p>
          <a:p>
            <a:pPr>
              <a:defRPr/>
            </a:pPr>
            <a:r>
              <a:rPr lang="en-US" sz="2600" dirty="0"/>
              <a:t>In August 1907 he held camp on </a:t>
            </a:r>
            <a:r>
              <a:rPr lang="en-US" sz="2600" dirty="0" err="1"/>
              <a:t>Brownsea</a:t>
            </a:r>
            <a:r>
              <a:rPr lang="en-US" sz="2600" dirty="0"/>
              <a:t> Island for twenty-two boys of mixed social background to test out the applicability of his ideas.</a:t>
            </a: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The Scouting Movement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600" dirty="0"/>
              <a:t>In 1910 Lieutenant-General Baden-Powell decided to retire from the Army on the advice of King Edward VII, who suggested that he could better serve his country by promoting Scouting. </a:t>
            </a:r>
          </a:p>
          <a:p>
            <a:pPr>
              <a:defRPr/>
            </a:pPr>
            <a:r>
              <a:rPr lang="en-US" sz="2600" dirty="0"/>
              <a:t>Boys and girls spontaneously formed Scout troops and the Scouting Movement had inadvertently started, first as a national, and soon an international obsession.</a:t>
            </a:r>
          </a:p>
          <a:p>
            <a:pPr>
              <a:defRPr/>
            </a:pPr>
            <a:endParaRPr lang="en-US" sz="2600" dirty="0"/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Stream">
  <a:themeElements>
    <a:clrScheme name="Custom 1">
      <a:dk1>
        <a:srgbClr val="5C1F00"/>
      </a:dk1>
      <a:lt1>
        <a:srgbClr val="FFFFFF"/>
      </a:lt1>
      <a:dk2>
        <a:srgbClr val="5C1F00"/>
      </a:dk2>
      <a:lt2>
        <a:srgbClr val="DFD293"/>
      </a:lt2>
      <a:accent1>
        <a:srgbClr val="FF6845"/>
      </a:accent1>
      <a:accent2>
        <a:srgbClr val="BE7960"/>
      </a:accent2>
      <a:accent3>
        <a:srgbClr val="C5AAAA"/>
      </a:accent3>
      <a:accent4>
        <a:srgbClr val="DADADA"/>
      </a:accent4>
      <a:accent5>
        <a:srgbClr val="FFB9B0"/>
      </a:accent5>
      <a:accent6>
        <a:srgbClr val="AC6D56"/>
      </a:accent6>
      <a:hlink>
        <a:srgbClr val="FFFFCC"/>
      </a:hlink>
      <a:folHlink>
        <a:srgbClr val="FFCC00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1166</TotalTime>
  <Words>924</Words>
  <Application>Microsoft Office PowerPoint</Application>
  <PresentationFormat>On-screen Show (4:3)</PresentationFormat>
  <Paragraphs>97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Garamond</vt:lpstr>
      <vt:lpstr>Wingdings</vt:lpstr>
      <vt:lpstr>Stream</vt:lpstr>
      <vt:lpstr>PowerPoint Presentation</vt:lpstr>
      <vt:lpstr>PowerPoint Presentation</vt:lpstr>
      <vt:lpstr>Robert Baden-Powell</vt:lpstr>
      <vt:lpstr>PowerPoint Presentation</vt:lpstr>
      <vt:lpstr>More on BP</vt:lpstr>
      <vt:lpstr>More on BP</vt:lpstr>
      <vt:lpstr>More on BP</vt:lpstr>
      <vt:lpstr>Aids to Scouting</vt:lpstr>
      <vt:lpstr>The Scouting Movement</vt:lpstr>
      <vt:lpstr>Girl Guides/Scouts</vt:lpstr>
      <vt:lpstr>More on Baden-Powell</vt:lpstr>
      <vt:lpstr>Other Important People</vt:lpstr>
      <vt:lpstr>Other Important People (cont)</vt:lpstr>
      <vt:lpstr>Other Important People (cont)</vt:lpstr>
      <vt:lpstr>Brownsea Island</vt:lpstr>
      <vt:lpstr>World Jamborees</vt:lpstr>
      <vt:lpstr>Boy Scout Handbook</vt:lpstr>
      <vt:lpstr>Boys’ Life Magazine (Jan 2021 – Scout Life)</vt:lpstr>
      <vt:lpstr>Evolution of Scouting’s Programs</vt:lpstr>
      <vt:lpstr>National Scouting Museum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Martin</dc:creator>
  <cp:lastModifiedBy>Martin Cardenas</cp:lastModifiedBy>
  <cp:revision>104</cp:revision>
  <dcterms:created xsi:type="dcterms:W3CDTF">2006-10-20T03:21:15Z</dcterms:created>
  <dcterms:modified xsi:type="dcterms:W3CDTF">2023-01-31T23:32:15Z</dcterms:modified>
</cp:coreProperties>
</file>